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79" r:id="rId5"/>
    <p:sldId id="302" r:id="rId6"/>
    <p:sldId id="280" r:id="rId7"/>
    <p:sldId id="281" r:id="rId8"/>
    <p:sldId id="277" r:id="rId9"/>
    <p:sldId id="282" r:id="rId10"/>
    <p:sldId id="283" r:id="rId11"/>
    <p:sldId id="285" r:id="rId12"/>
    <p:sldId id="284" r:id="rId13"/>
    <p:sldId id="286" r:id="rId14"/>
    <p:sldId id="303" r:id="rId15"/>
    <p:sldId id="306" r:id="rId16"/>
    <p:sldId id="304" r:id="rId17"/>
    <p:sldId id="305" r:id="rId18"/>
    <p:sldId id="308" r:id="rId19"/>
    <p:sldId id="307" r:id="rId20"/>
    <p:sldId id="289" r:id="rId21"/>
    <p:sldId id="290" r:id="rId22"/>
    <p:sldId id="287" r:id="rId23"/>
    <p:sldId id="288" r:id="rId24"/>
    <p:sldId id="278" r:id="rId25"/>
    <p:sldId id="291" r:id="rId26"/>
    <p:sldId id="293" r:id="rId27"/>
    <p:sldId id="295" r:id="rId28"/>
    <p:sldId id="294" r:id="rId29"/>
    <p:sldId id="296" r:id="rId30"/>
    <p:sldId id="292" r:id="rId31"/>
    <p:sldId id="297" r:id="rId32"/>
    <p:sldId id="298" r:id="rId33"/>
    <p:sldId id="299" r:id="rId34"/>
    <p:sldId id="300" r:id="rId35"/>
    <p:sldId id="301" r:id="rId36"/>
    <p:sldId id="275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B2F7-12DD-C5F5-E79C-144439C33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095D0-82B5-DDF1-6CA6-DA77DECC2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93618-D814-CB79-DC98-EE5F1CCAE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62F03-DD2C-C8FC-928B-6F2497BBE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E789C-023F-7715-EE55-E352A7E4A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84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E8A8-0ABE-B1E4-0DA6-3318AE84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A8C386-6680-5EB5-CB5B-D2F355AB4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63D9D-81AF-2246-BB42-8DE430065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ACA63-04B6-4DA8-4A4B-070BD4D99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95F7D4-55CF-D948-58EB-95142DD8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8E6558-17E0-6652-6BA6-733D8FD99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E7B789-A548-AE0A-F8B2-636C11FC4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F8423-4D72-E474-6605-A1A977DE4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50705-F6D9-665A-341A-EB6BBD20A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3CDF-B5EB-81A1-61F9-374D8756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47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8C98-9DFF-86F1-057D-F8BACC45F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145ED-D9A1-F20E-ADC0-423BE2220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48BEF-170C-8173-415D-478BEDC8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7A0B4-A158-AA32-40DA-E31502FD3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FEDD3-8703-6BD1-60B2-80125C0F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7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D0DCC-574D-25D4-1255-59BC95CF1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C3703-DF69-8138-2BD1-55A5E8D21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8240-D666-E00B-E449-17B11CFF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C1336-1CB1-C48D-55D8-9FFC5991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C5EA25-39A8-4E59-AF30-82DE7CEB5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6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ADA2-42ED-2069-31CC-04F43EE8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7E1C2-3D3F-EFB4-4675-1CB47E149C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05A47-4416-F199-0A7E-D6DE08617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EF7B1E-8A4D-C005-78F4-5D7535555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ABDBE-6874-FB92-4539-7F3916867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BCAAA-76A2-230F-90DE-E20D6E3B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6B80-9E84-A95F-07C8-417E13E7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2D0B-3D9D-A878-3BEA-8CA83244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656B2D-CFD0-9DDE-728C-2CD51FF8D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BEC9EC-EACA-DD18-2100-F0E74CDD7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003A98-C986-FF02-7A53-E44D7D61F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BAD799-9EC3-8A3B-5A86-184958D0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99B436-770E-6616-3713-DCF2B3C45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E18CD1-AA43-6A0D-5A59-295F77FCE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0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CD48-34BA-4E49-FA4E-A927FB44C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24714-A83C-5896-BDD7-A9E1A38BD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E058E-2819-6CE7-7C21-424E7C10F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2398D-6315-3BC8-2E15-CA88277E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9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54102E-ECB1-C942-0784-6AD6F673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C3116-6242-0DA0-B12E-1BE9AD479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4E35D-D299-301B-539A-AAF60DD75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1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74D7-E8DE-6305-651F-D863AFC31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A4BC7-0D79-40BE-07B5-4AFABF861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F4214-EE5E-A304-A8C2-F579B7D9B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F9188-B702-8D67-AED3-078B68B4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133CE-2A22-906D-5D4A-9AAFE5442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60D72-D57C-C360-BD87-299B723C9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07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4F5E6-A2FF-D950-B82C-9B0A7C54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09F1DD-5062-BF38-7E11-CF8A78CEFA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FE6AA-8B48-0885-B6C8-9ECF0CD9B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30F04-C5D2-3CDA-AB31-C718D8F9A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4F76A-371A-39A4-0461-6F84E27DB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0A1D-8541-0AB5-4C97-CDE088EA2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08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BC5CA7-0346-7934-F6D9-5D473D33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EE925-17A4-7865-F2C4-3F215768A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87CFE-D62A-1C18-A652-BF3DCDF214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B223-C19F-4232-8EC2-C97770B07524}" type="datetimeFigureOut">
              <a:rPr lang="en-US" smtClean="0"/>
              <a:t>15-Nov-25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D853E-2202-9FFD-E229-66D83F921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981DE-6D99-2930-D974-387D017A29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01084-C27B-46C7-B701-8E5272FCE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9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F476-B9D2-F3AB-6973-E5701E9C18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Applied aspect of nerve and muscle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1E8C7-0F5D-6D17-8EEA-125FE88D8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05656"/>
            <a:ext cx="9144000" cy="2039112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05-11-2025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Yerra Vishnu Akhil Raj Kumar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Resident, AIIMS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Bibinagar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MBBS- AIIMS Patna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Bio-Design Fellow- IIT Hyderabad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Physiology- AIIMS Raipur</a:t>
            </a:r>
          </a:p>
        </p:txBody>
      </p:sp>
    </p:spTree>
    <p:extLst>
      <p:ext uri="{BB962C8B-B14F-4D97-AF65-F5344CB8AC3E}">
        <p14:creationId xmlns:p14="http://schemas.microsoft.com/office/powerpoint/2010/main" val="20218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12EAF-5309-38CA-AF91-CF9C50DA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328D6AF-B989-0415-C8E1-90C341AA23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0170585"/>
              </p:ext>
            </p:extLst>
          </p:nvPr>
        </p:nvGraphicFramePr>
        <p:xfrm>
          <a:off x="838200" y="1331495"/>
          <a:ext cx="10515600" cy="4267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044296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7029558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867856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1012515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Scientist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Discovery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Channel/Protein involved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Simple 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397649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Randy </a:t>
                      </a:r>
                      <a:r>
                        <a:rPr lang="en-US" b="1" dirty="0" err="1"/>
                        <a:t>Schekman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Genes that control vesicle </a:t>
                      </a:r>
                      <a:r>
                        <a:rPr lang="en-US" b="1"/>
                        <a:t>formation &amp; transport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COPI/COPII vesicle proteins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vesicles move inside the cell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133408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James Rothman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SNARE complex</a:t>
                      </a:r>
                      <a:r>
                        <a:rPr lang="en-US"/>
                        <a:t> mechanism of vesicle fusion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SNARE proteins: Synaptobrevin, Syntaxin, SNAP-25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How neurotransmitter vesicles fuse with membrane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185083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Thomas Südhof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Calcium-triggered neurotransmitter release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Synaptotagmin (Ca²⁺ sensor)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Ca²⁺ binds </a:t>
                      </a:r>
                      <a:r>
                        <a:rPr lang="en-US" dirty="0" err="1"/>
                        <a:t>synaptotagmin</a:t>
                      </a:r>
                      <a:r>
                        <a:rPr lang="en-US" dirty="0"/>
                        <a:t> → </a:t>
                      </a:r>
                      <a:r>
                        <a:rPr lang="en-US" dirty="0" err="1"/>
                        <a:t>ACh</a:t>
                      </a:r>
                      <a:r>
                        <a:rPr lang="en-US" dirty="0"/>
                        <a:t> released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0691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47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9DD7-4F44-3378-751B-A060A235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Myasthenia Gravis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5FE2-95B4-0488-1616-C080DE098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4276"/>
            <a:ext cx="10515600" cy="508104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Site:</a:t>
            </a:r>
            <a:r>
              <a:rPr lang="en-US" dirty="0"/>
              <a:t> </a:t>
            </a:r>
            <a:r>
              <a:rPr lang="en-US" b="1" dirty="0"/>
              <a:t>POST-SYNAPTIC</a:t>
            </a:r>
            <a:r>
              <a:rPr lang="en-US" dirty="0"/>
              <a:t> NMJ dysfunction</a:t>
            </a:r>
            <a:br>
              <a:rPr lang="en-US" dirty="0"/>
            </a:br>
            <a:r>
              <a:rPr lang="en-US" b="1" dirty="0"/>
              <a:t>Defect:</a:t>
            </a:r>
            <a:r>
              <a:rPr lang="en-US" dirty="0"/>
              <a:t> Autoantibodies destroy </a:t>
            </a:r>
            <a:r>
              <a:rPr lang="en-US" b="1" dirty="0" err="1"/>
              <a:t>ACh</a:t>
            </a:r>
            <a:r>
              <a:rPr lang="en-US" b="1" dirty="0"/>
              <a:t> receptors (</a:t>
            </a:r>
            <a:r>
              <a:rPr lang="en-US" b="1" dirty="0" err="1"/>
              <a:t>nAChR</a:t>
            </a:r>
            <a:r>
              <a:rPr lang="en-US" b="1" dirty="0"/>
              <a:t>)</a:t>
            </a:r>
            <a:br>
              <a:rPr lang="en-US" dirty="0"/>
            </a:br>
            <a:r>
              <a:rPr lang="en-US" b="1" dirty="0"/>
              <a:t>Channel:</a:t>
            </a:r>
            <a:r>
              <a:rPr lang="en-US" dirty="0"/>
              <a:t> </a:t>
            </a:r>
            <a:r>
              <a:rPr lang="en-US" b="1" dirty="0"/>
              <a:t>Nicotinic </a:t>
            </a:r>
            <a:r>
              <a:rPr lang="en-US" b="1" dirty="0" err="1"/>
              <a:t>ACh</a:t>
            </a:r>
            <a:r>
              <a:rPr lang="en-US" b="1" dirty="0"/>
              <a:t> receptor blocked</a:t>
            </a:r>
            <a:br>
              <a:rPr lang="en-US" dirty="0"/>
            </a:br>
            <a:r>
              <a:rPr lang="en-US" b="1" dirty="0"/>
              <a:t>End result:</a:t>
            </a:r>
            <a:r>
              <a:rPr lang="en-US" dirty="0"/>
              <a:t> ↓ end-plate potential → </a:t>
            </a:r>
            <a:r>
              <a:rPr lang="en-US" b="1" dirty="0"/>
              <a:t>muscle fatigability</a:t>
            </a:r>
            <a:endParaRPr lang="en-US" dirty="0"/>
          </a:p>
          <a:p>
            <a:r>
              <a:rPr lang="en-US" b="1" dirty="0"/>
              <a:t>Simple symptoms:</a:t>
            </a:r>
            <a:endParaRPr lang="en-US" dirty="0"/>
          </a:p>
          <a:p>
            <a:r>
              <a:rPr lang="en-US" dirty="0"/>
              <a:t>Ptosis, diplopia</a:t>
            </a:r>
          </a:p>
          <a:p>
            <a:r>
              <a:rPr lang="en-US" dirty="0"/>
              <a:t>Fatigue on repeated use</a:t>
            </a:r>
          </a:p>
          <a:p>
            <a:r>
              <a:rPr lang="en-US" dirty="0"/>
              <a:t>Improves with rest</a:t>
            </a:r>
          </a:p>
          <a:p>
            <a:r>
              <a:rPr lang="en-US" dirty="0"/>
              <a:t>Bulbar weakness (dysphagia)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1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EDD1C-E991-0497-21E9-130AC5C7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78D34-592C-2086-5289-099A3EC16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84EDB-5801-2693-0DC6-FA381633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385" y="0"/>
            <a:ext cx="68672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21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CA377-2B28-7899-2C15-C6336FAE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Lambert-Eaton Myasthenic Syndrome (LEMS)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0B8C6-DA8C-CE12-7AE0-B4E2ED0DF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b="1" dirty="0"/>
              <a:t>Site:</a:t>
            </a:r>
            <a:r>
              <a:rPr lang="en-US" dirty="0"/>
              <a:t> </a:t>
            </a:r>
            <a:r>
              <a:rPr lang="en-US" b="1" dirty="0"/>
              <a:t>PRE-SYNAPTIC</a:t>
            </a:r>
            <a:r>
              <a:rPr lang="en-US" dirty="0"/>
              <a:t> terminal</a:t>
            </a:r>
            <a:br>
              <a:rPr lang="en-US" dirty="0"/>
            </a:br>
            <a:r>
              <a:rPr lang="en-US" b="1" dirty="0"/>
              <a:t>Defect:</a:t>
            </a:r>
            <a:r>
              <a:rPr lang="en-US" dirty="0"/>
              <a:t> Autoantibodies against </a:t>
            </a:r>
            <a:r>
              <a:rPr lang="en-US" b="1" dirty="0"/>
              <a:t>Voltage-gated Ca²⁺ channels (P/Q-type)</a:t>
            </a:r>
            <a:br>
              <a:rPr lang="en-US" dirty="0"/>
            </a:br>
            <a:r>
              <a:rPr lang="en-US" b="1" dirty="0"/>
              <a:t>Channel involved:</a:t>
            </a:r>
            <a:r>
              <a:rPr lang="en-US" dirty="0"/>
              <a:t> </a:t>
            </a:r>
            <a:r>
              <a:rPr lang="en-US" b="1" dirty="0"/>
              <a:t>Ca²⁺ channels blocked</a:t>
            </a:r>
            <a:br>
              <a:rPr lang="en-US" dirty="0"/>
            </a:br>
            <a:r>
              <a:rPr lang="en-US" b="1" dirty="0"/>
              <a:t>End result:</a:t>
            </a:r>
            <a:r>
              <a:rPr lang="en-US" dirty="0"/>
              <a:t> ↓ Ca²⁺ entry → ↓ </a:t>
            </a:r>
            <a:r>
              <a:rPr lang="en-US" dirty="0" err="1"/>
              <a:t>ACh</a:t>
            </a:r>
            <a:r>
              <a:rPr lang="en-US" dirty="0"/>
              <a:t> release</a:t>
            </a:r>
          </a:p>
          <a:p>
            <a:r>
              <a:rPr lang="en-US" b="1" dirty="0"/>
              <a:t>Simple symptoms:</a:t>
            </a:r>
            <a:endParaRPr lang="en-US" dirty="0"/>
          </a:p>
          <a:p>
            <a:r>
              <a:rPr lang="en-US" dirty="0"/>
              <a:t>Proximal muscle weakness</a:t>
            </a:r>
          </a:p>
          <a:p>
            <a:r>
              <a:rPr lang="en-US" b="1" dirty="0"/>
              <a:t>Improves with repeated effort</a:t>
            </a:r>
            <a:r>
              <a:rPr lang="en-US" dirty="0"/>
              <a:t> (facilitation)</a:t>
            </a:r>
          </a:p>
          <a:p>
            <a:r>
              <a:rPr lang="en-US" dirty="0"/>
              <a:t>Dry mouth (autonomic)</a:t>
            </a:r>
          </a:p>
          <a:p>
            <a:r>
              <a:rPr lang="en-US" dirty="0"/>
              <a:t>Often associated with </a:t>
            </a:r>
            <a:r>
              <a:rPr lang="en-US" b="1" dirty="0"/>
              <a:t>small cell lung cancer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899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6B68D-A7A0-1501-D68F-D22697AD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Organophosphate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3B5FD-EE63-E3F1-4307-8689B04DC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Organophosphates irreversibly inhibit acetylcholinesterase (</a:t>
            </a:r>
            <a:r>
              <a:rPr lang="en-US" dirty="0" err="1"/>
              <a:t>AChE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→ </a:t>
            </a:r>
            <a:r>
              <a:rPr lang="en-US" dirty="0" err="1"/>
              <a:t>ACh</a:t>
            </a:r>
            <a:r>
              <a:rPr lang="en-US" dirty="0"/>
              <a:t> cannot be broken down</a:t>
            </a:r>
            <a:br>
              <a:rPr lang="en-US" dirty="0"/>
            </a:br>
            <a:r>
              <a:rPr lang="en-US" dirty="0"/>
              <a:t>→ Excess </a:t>
            </a:r>
            <a:r>
              <a:rPr lang="en-US" dirty="0" err="1"/>
              <a:t>ACh</a:t>
            </a:r>
            <a:r>
              <a:rPr lang="en-US" dirty="0"/>
              <a:t> accumulates at synapses</a:t>
            </a:r>
          </a:p>
          <a:p>
            <a:r>
              <a:rPr lang="en-US" b="1" dirty="0"/>
              <a:t>Where is the Defect?</a:t>
            </a:r>
          </a:p>
          <a:p>
            <a:r>
              <a:rPr lang="en-US" dirty="0"/>
              <a:t>Synaptic cleft (post-ganglionic parasympathetic &amp; NMJ)</a:t>
            </a:r>
            <a:br>
              <a:rPr lang="en-US" dirty="0"/>
            </a:br>
            <a:r>
              <a:rPr lang="en-US" dirty="0"/>
              <a:t>Also affects CNS and autonomic ganglia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98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155F-E582-154D-8AF3-157E433B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130AE-2ABC-3744-C6B2-4C3B0F4AC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229"/>
            <a:ext cx="10515600" cy="511173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Which Channel / Protein is Involved?</a:t>
            </a:r>
          </a:p>
          <a:p>
            <a:pPr>
              <a:lnSpc>
                <a:spcPct val="160000"/>
              </a:lnSpc>
            </a:pPr>
            <a:r>
              <a:rPr lang="en-US" dirty="0"/>
              <a:t>Acetylcholinesterase (</a:t>
            </a:r>
            <a:r>
              <a:rPr lang="en-US" dirty="0" err="1"/>
              <a:t>AChE</a:t>
            </a:r>
            <a:r>
              <a:rPr lang="en-US" dirty="0"/>
              <a:t>) enzyme inhibited</a:t>
            </a:r>
            <a:br>
              <a:rPr lang="en-US" dirty="0"/>
            </a:br>
            <a:r>
              <a:rPr lang="en-US" dirty="0"/>
              <a:t>(No direct ion channel block)</a:t>
            </a:r>
          </a:p>
          <a:p>
            <a:pPr>
              <a:lnSpc>
                <a:spcPct val="160000"/>
              </a:lnSpc>
            </a:pPr>
            <a:r>
              <a:rPr lang="en-US" dirty="0"/>
              <a:t>Leads to overactivation of:</a:t>
            </a:r>
          </a:p>
          <a:p>
            <a:pPr>
              <a:lnSpc>
                <a:spcPct val="160000"/>
              </a:lnSpc>
            </a:pPr>
            <a:r>
              <a:rPr lang="en-US" dirty="0"/>
              <a:t>Muscarinic receptors (M1–M5)</a:t>
            </a:r>
          </a:p>
          <a:p>
            <a:pPr>
              <a:lnSpc>
                <a:spcPct val="160000"/>
              </a:lnSpc>
            </a:pPr>
            <a:r>
              <a:rPr lang="en-US" dirty="0"/>
              <a:t>Nicotinic receptors (NMJ + ganglia)</a:t>
            </a:r>
          </a:p>
          <a:p>
            <a:pPr marL="0" indent="0">
              <a:buNone/>
            </a:pPr>
            <a:r>
              <a:rPr lang="en-US" b="1" dirty="0"/>
              <a:t>End Result</a:t>
            </a:r>
          </a:p>
          <a:p>
            <a:r>
              <a:rPr lang="en-US" dirty="0"/>
              <a:t>Continuous stimulation of muscarinic, nicotinic, and CNS cholinergic pathways</a:t>
            </a:r>
          </a:p>
          <a:p>
            <a:r>
              <a:rPr lang="en-US" dirty="0"/>
              <a:t>Cholinergic crisis → both muscarinic excess and paralysis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93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FA38-AD93-FDA4-F43E-90BCB153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91A2C-6777-800A-3A95-EE883E930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8157"/>
            <a:ext cx="10515600" cy="5488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Simple Clinical Features</a:t>
            </a:r>
          </a:p>
          <a:p>
            <a:r>
              <a:rPr lang="en-US" b="1" dirty="0"/>
              <a:t>Muscarinic (DUMBBELSS):</a:t>
            </a:r>
            <a:endParaRPr lang="en-US" dirty="0"/>
          </a:p>
          <a:p>
            <a:r>
              <a:rPr lang="en-US" dirty="0"/>
              <a:t>Diarrhea</a:t>
            </a:r>
          </a:p>
          <a:p>
            <a:r>
              <a:rPr lang="en-US" dirty="0"/>
              <a:t>Urination</a:t>
            </a:r>
          </a:p>
          <a:p>
            <a:r>
              <a:rPr lang="en-US" dirty="0"/>
              <a:t>Miosis (pinpoint pupils)</a:t>
            </a:r>
          </a:p>
          <a:p>
            <a:r>
              <a:rPr lang="en-US" dirty="0"/>
              <a:t>Bronchospasm</a:t>
            </a:r>
          </a:p>
          <a:p>
            <a:r>
              <a:rPr lang="en-US" dirty="0"/>
              <a:t>Bradycardia</a:t>
            </a:r>
          </a:p>
          <a:p>
            <a:r>
              <a:rPr lang="en-US" dirty="0"/>
              <a:t>Emesis</a:t>
            </a:r>
          </a:p>
          <a:p>
            <a:r>
              <a:rPr lang="en-US" dirty="0"/>
              <a:t>Lacrimation</a:t>
            </a:r>
          </a:p>
          <a:p>
            <a:r>
              <a:rPr lang="en-US" dirty="0"/>
              <a:t>Sweating</a:t>
            </a:r>
          </a:p>
          <a:p>
            <a:r>
              <a:rPr lang="en-US" dirty="0"/>
              <a:t>Salivation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93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4723-2C74-4970-C552-5C92EB6D6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5CF79-5B1B-0E83-323C-F2CD46895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Nicotinic:</a:t>
            </a:r>
            <a:endParaRPr lang="en-US" dirty="0"/>
          </a:p>
          <a:p>
            <a:r>
              <a:rPr lang="en-US" dirty="0"/>
              <a:t>Muscle fasciculations → weakness → </a:t>
            </a:r>
            <a:r>
              <a:rPr lang="en-US" b="1" dirty="0"/>
              <a:t>paralysis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CNS:</a:t>
            </a:r>
            <a:endParaRPr lang="en-US" dirty="0"/>
          </a:p>
          <a:p>
            <a:r>
              <a:rPr lang="en-US" dirty="0"/>
              <a:t>Anxiety</a:t>
            </a:r>
          </a:p>
          <a:p>
            <a:r>
              <a:rPr lang="en-US" dirty="0"/>
              <a:t>Convulsions</a:t>
            </a:r>
          </a:p>
          <a:p>
            <a:r>
              <a:rPr lang="en-US" dirty="0"/>
              <a:t>Coma</a:t>
            </a:r>
          </a:p>
          <a:p>
            <a:r>
              <a:rPr lang="en-US" dirty="0"/>
              <a:t>Respiratory failure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6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539B6-CFCE-E442-FF35-E453B28AF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8ED30-0BAF-795D-2147-8631EC716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1026" name="Picture 2" descr="Organophosphate Poisoning: Symptoms, Treatment, and More">
            <a:extLst>
              <a:ext uri="{FF2B5EF4-FFF2-40B4-BE49-F238E27FC236}">
                <a16:creationId xmlns:a16="http://schemas.microsoft.com/office/drawing/2014/main" id="{251F8BCF-0ECC-D3B2-811B-2ABABA808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50" y="814388"/>
            <a:ext cx="697230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811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8D82-3822-699B-A2FF-10DB2006C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1AA1DE-200F-F7B4-AD76-36FAEC9512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05" t="7872" b="8288"/>
          <a:stretch>
            <a:fillRect/>
          </a:stretch>
        </p:blipFill>
        <p:spPr>
          <a:xfrm>
            <a:off x="996573" y="1058159"/>
            <a:ext cx="9862830" cy="474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00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36904-4DD9-1CE2-D205-EC81C0C79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0985D-F0F3-9D0F-C145-63A93349C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Nobel Prize</a:t>
            </a:r>
          </a:p>
          <a:p>
            <a:r>
              <a:rPr lang="en-US" dirty="0"/>
              <a:t>Myasthenia Gravis</a:t>
            </a:r>
          </a:p>
          <a:p>
            <a:r>
              <a:rPr lang="en-US" dirty="0"/>
              <a:t>Lambert Eaton Syndrome</a:t>
            </a:r>
          </a:p>
          <a:p>
            <a:r>
              <a:rPr lang="en-US" dirty="0"/>
              <a:t>Organophosphate poisoning</a:t>
            </a:r>
          </a:p>
          <a:p>
            <a:r>
              <a:rPr lang="en-US" dirty="0" err="1"/>
              <a:t>Diptheria</a:t>
            </a:r>
            <a:r>
              <a:rPr lang="en-US" dirty="0"/>
              <a:t> Toxin</a:t>
            </a:r>
          </a:p>
          <a:p>
            <a:r>
              <a:rPr lang="en-US" dirty="0"/>
              <a:t>Strychnine poisoning</a:t>
            </a:r>
          </a:p>
          <a:p>
            <a:r>
              <a:rPr lang="en-US" dirty="0"/>
              <a:t>Tetanus Toxin</a:t>
            </a:r>
          </a:p>
          <a:p>
            <a:r>
              <a:rPr lang="en-US" dirty="0"/>
              <a:t>Botulism toxin and </a:t>
            </a:r>
            <a:r>
              <a:rPr lang="en-US" dirty="0" err="1"/>
              <a:t>botox</a:t>
            </a:r>
            <a:endParaRPr lang="en-US" dirty="0"/>
          </a:p>
          <a:p>
            <a:r>
              <a:rPr lang="en-US" dirty="0"/>
              <a:t>Polio</a:t>
            </a:r>
          </a:p>
          <a:p>
            <a:r>
              <a:rPr lang="en-US" dirty="0"/>
              <a:t>Motor neuron disease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80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E259D-327A-D88F-1376-A5B2F98F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Botulinum Toxin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B2372-AC26-4B8E-C7EB-1C0F3CC07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What Happens? (Defect)</a:t>
            </a:r>
          </a:p>
          <a:p>
            <a:r>
              <a:rPr lang="en-US" dirty="0"/>
              <a:t>Botulinum toxin </a:t>
            </a:r>
            <a:r>
              <a:rPr lang="en-US" b="1" dirty="0"/>
              <a:t>blocks neurotransmitter (</a:t>
            </a:r>
            <a:r>
              <a:rPr lang="en-US" b="1" dirty="0" err="1"/>
              <a:t>ACh</a:t>
            </a:r>
            <a:r>
              <a:rPr lang="en-US" b="1" dirty="0"/>
              <a:t>) release</a:t>
            </a:r>
            <a:r>
              <a:rPr lang="en-US" dirty="0"/>
              <a:t> at the neuromuscular junction.</a:t>
            </a:r>
          </a:p>
          <a:p>
            <a:r>
              <a:rPr lang="en-US" b="1" dirty="0"/>
              <a:t>Where is the Defect?</a:t>
            </a:r>
          </a:p>
          <a:p>
            <a:r>
              <a:rPr lang="en-US" dirty="0"/>
              <a:t>Pre-synaptic terminal → prevents fusion of </a:t>
            </a:r>
            <a:r>
              <a:rPr lang="en-US" dirty="0" err="1"/>
              <a:t>ACh</a:t>
            </a:r>
            <a:r>
              <a:rPr lang="en-US" dirty="0"/>
              <a:t> vesicles with membrane</a:t>
            </a:r>
          </a:p>
          <a:p>
            <a:r>
              <a:rPr lang="en-US" b="1" dirty="0"/>
              <a:t>Which Channel / Protein is Involved?</a:t>
            </a:r>
          </a:p>
          <a:p>
            <a:r>
              <a:rPr lang="en-US" dirty="0"/>
              <a:t>Toxin cleaves SNARE proteins:</a:t>
            </a:r>
          </a:p>
          <a:p>
            <a:r>
              <a:rPr lang="en-US" dirty="0" err="1"/>
              <a:t>Synaptobrevin</a:t>
            </a:r>
            <a:r>
              <a:rPr lang="en-US" dirty="0"/>
              <a:t> (VAMP – v-SNARE)</a:t>
            </a:r>
          </a:p>
          <a:p>
            <a:r>
              <a:rPr lang="en-US" dirty="0"/>
              <a:t>SNAP-25 (t-SNARE)</a:t>
            </a:r>
          </a:p>
          <a:p>
            <a:r>
              <a:rPr lang="en-US" dirty="0" err="1"/>
              <a:t>Syntaxin</a:t>
            </a:r>
            <a:r>
              <a:rPr lang="en-US" dirty="0"/>
              <a:t> (t-SNARE)</a:t>
            </a:r>
          </a:p>
          <a:p>
            <a:r>
              <a:rPr lang="en-US" dirty="0"/>
              <a:t>Result: Vesicle cannot fuse → no </a:t>
            </a:r>
            <a:r>
              <a:rPr lang="en-US" dirty="0" err="1"/>
              <a:t>ACh</a:t>
            </a:r>
            <a:r>
              <a:rPr lang="en-US" dirty="0"/>
              <a:t> release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9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3C8A-5F64-849A-5670-0FF75139C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825CE-78AA-C3CD-9BE4-542D1CDF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3889"/>
            <a:ext cx="10515600" cy="55830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End Result</a:t>
            </a:r>
          </a:p>
          <a:p>
            <a:r>
              <a:rPr lang="en-US" b="1" dirty="0"/>
              <a:t>Flaccid paralysis</a:t>
            </a:r>
            <a:r>
              <a:rPr lang="en-US" dirty="0"/>
              <a:t> (first cranial, then descending)</a:t>
            </a:r>
          </a:p>
          <a:p>
            <a:r>
              <a:rPr lang="en-US" dirty="0"/>
              <a:t>Loss of neuromuscular transmission</a:t>
            </a:r>
          </a:p>
          <a:p>
            <a:r>
              <a:rPr lang="en-US" dirty="0"/>
              <a:t>No muscle contraction</a:t>
            </a:r>
          </a:p>
          <a:p>
            <a:pPr marL="0" indent="0">
              <a:buNone/>
            </a:pPr>
            <a:r>
              <a:rPr lang="en-US" b="1" dirty="0"/>
              <a:t>Simple Clinical Features</a:t>
            </a:r>
          </a:p>
          <a:p>
            <a:r>
              <a:rPr lang="en-US" dirty="0"/>
              <a:t>Blurred vision, diplopia</a:t>
            </a:r>
          </a:p>
          <a:p>
            <a:r>
              <a:rPr lang="en-US" dirty="0"/>
              <a:t>Ptosis</a:t>
            </a:r>
          </a:p>
          <a:p>
            <a:r>
              <a:rPr lang="en-US" dirty="0"/>
              <a:t>Dilated pupils</a:t>
            </a:r>
          </a:p>
          <a:p>
            <a:r>
              <a:rPr lang="en-US" dirty="0"/>
              <a:t>Dysphagia, dysarthria</a:t>
            </a:r>
          </a:p>
          <a:p>
            <a:r>
              <a:rPr lang="en-US" dirty="0"/>
              <a:t>Descending symmetrical weakness</a:t>
            </a:r>
          </a:p>
          <a:p>
            <a:r>
              <a:rPr lang="en-US" dirty="0"/>
              <a:t>Respiratory muscle paralysis (most dangerous)</a:t>
            </a:r>
          </a:p>
          <a:p>
            <a:pPr marL="0" indent="0">
              <a:buNone/>
            </a:pPr>
            <a:r>
              <a:rPr lang="en-US" b="1" dirty="0"/>
              <a:t>Key Point (Exam Line)</a:t>
            </a:r>
          </a:p>
          <a:p>
            <a:r>
              <a:rPr lang="en-US" dirty="0"/>
              <a:t>Botulinum toxin = Pre-synaptic SNARE cleavage → NO </a:t>
            </a:r>
            <a:r>
              <a:rPr lang="en-US" dirty="0" err="1"/>
              <a:t>ACh</a:t>
            </a:r>
            <a:r>
              <a:rPr lang="en-US" dirty="0"/>
              <a:t> release → Flaccid paralysis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095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E561-8048-5BD6-A4B2-FAF4DBBEF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098" name="Picture 2" descr="Botulism - Wikipedia">
            <a:extLst>
              <a:ext uri="{FF2B5EF4-FFF2-40B4-BE49-F238E27FC236}">
                <a16:creationId xmlns:a16="http://schemas.microsoft.com/office/drawing/2014/main" id="{3CD728D0-81CF-D1CB-15EA-D311986231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852" y="725427"/>
            <a:ext cx="6783887" cy="512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831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447BA-2D13-BC82-2D11-31994F3E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Botox injection</a:t>
            </a:r>
          </a:p>
        </p:txBody>
      </p:sp>
      <p:pic>
        <p:nvPicPr>
          <p:cNvPr id="3074" name="Picture 2" descr="Botulinium toxin injections - Le Louarn">
            <a:extLst>
              <a:ext uri="{FF2B5EF4-FFF2-40B4-BE49-F238E27FC236}">
                <a16:creationId xmlns:a16="http://schemas.microsoft.com/office/drawing/2014/main" id="{4512A001-C1B0-BCB9-D028-0F52724224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20" y="1690688"/>
            <a:ext cx="8113979" cy="44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11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63F0-FD15-A2EA-9FC2-A41D8881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Diptheria</a:t>
            </a:r>
            <a:r>
              <a:rPr lang="en-US" dirty="0"/>
              <a:t> Toxin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DBC1D-731D-3AF1-8320-012A2D64F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50"/>
            <a:ext cx="10515600" cy="481950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b="1" dirty="0"/>
              <a:t>Site:</a:t>
            </a:r>
            <a:r>
              <a:rPr lang="en-US" dirty="0"/>
              <a:t> </a:t>
            </a:r>
            <a:r>
              <a:rPr lang="en-US" b="1" dirty="0"/>
              <a:t>Peripheral nerves – axons</a:t>
            </a:r>
            <a:br>
              <a:rPr lang="en-US" dirty="0"/>
            </a:br>
            <a:r>
              <a:rPr lang="en-US" dirty="0"/>
              <a:t>Defect: Blocks elongation factor-2 (EF-2) → inhibits protein synthesis</a:t>
            </a:r>
            <a:br>
              <a:rPr lang="en-US" dirty="0"/>
            </a:br>
            <a:r>
              <a:rPr lang="en-US" dirty="0"/>
              <a:t>Channel: Not a channel; toxin inhibits cell metabolism</a:t>
            </a:r>
            <a:br>
              <a:rPr lang="en-US" dirty="0"/>
            </a:br>
            <a:r>
              <a:rPr lang="en-US" dirty="0"/>
              <a:t>End result:</a:t>
            </a:r>
          </a:p>
          <a:p>
            <a:pPr>
              <a:lnSpc>
                <a:spcPct val="160000"/>
              </a:lnSpc>
            </a:pPr>
            <a:r>
              <a:rPr lang="en-US" dirty="0"/>
              <a:t>Demyelination, mainly cranial/peripheral nerves</a:t>
            </a:r>
          </a:p>
          <a:p>
            <a:pPr>
              <a:lnSpc>
                <a:spcPct val="160000"/>
              </a:lnSpc>
            </a:pPr>
            <a:r>
              <a:rPr lang="en-US" dirty="0"/>
              <a:t>Conduction block</a:t>
            </a:r>
          </a:p>
          <a:p>
            <a:pPr marL="0" indent="0">
              <a:buNone/>
            </a:pPr>
            <a:r>
              <a:rPr lang="en-US" b="1" dirty="0"/>
              <a:t>Simple symptoms:</a:t>
            </a:r>
            <a:endParaRPr lang="en-US" dirty="0"/>
          </a:p>
          <a:p>
            <a:r>
              <a:rPr lang="en-US" dirty="0"/>
              <a:t>Palatal paralysis → nasal voice</a:t>
            </a:r>
          </a:p>
          <a:p>
            <a:r>
              <a:rPr lang="en-US" dirty="0"/>
              <a:t>Limb weakness</a:t>
            </a:r>
          </a:p>
          <a:p>
            <a:r>
              <a:rPr lang="en-US" dirty="0"/>
              <a:t>Loss of reflexes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3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EDCF9-4821-7E8E-4BB9-9BBA8A656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Strychnine Poisoning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1A965-B97E-6562-666A-C433081B6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582"/>
            <a:ext cx="10515600" cy="50904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Site: Spinal cord inhibitory interneurons</a:t>
            </a:r>
            <a:br>
              <a:rPr lang="en-US" dirty="0"/>
            </a:br>
            <a:r>
              <a:rPr lang="en-US" dirty="0"/>
              <a:t>Defect: Competitive antagonist of glycine receptors</a:t>
            </a:r>
            <a:br>
              <a:rPr lang="en-US" dirty="0"/>
            </a:br>
            <a:r>
              <a:rPr lang="en-US" dirty="0"/>
              <a:t>Channel: Glycine-gated Cl⁻ channel blocked</a:t>
            </a:r>
            <a:br>
              <a:rPr lang="en-US" dirty="0"/>
            </a:br>
            <a:r>
              <a:rPr lang="en-US" dirty="0"/>
              <a:t>End result:</a:t>
            </a:r>
          </a:p>
          <a:p>
            <a:pPr>
              <a:lnSpc>
                <a:spcPct val="160000"/>
              </a:lnSpc>
            </a:pPr>
            <a:r>
              <a:rPr lang="en-US" dirty="0"/>
              <a:t>No inhibition → excessive motor neuron firing → severe muscle spasms</a:t>
            </a:r>
          </a:p>
          <a:p>
            <a:pPr marL="0" indent="0">
              <a:buNone/>
            </a:pPr>
            <a:r>
              <a:rPr lang="en-US" b="1" dirty="0"/>
              <a:t>Simple symptoms:</a:t>
            </a:r>
            <a:endParaRPr lang="en-US" dirty="0"/>
          </a:p>
          <a:p>
            <a:r>
              <a:rPr lang="en-US" dirty="0"/>
              <a:t>Hyperreflexia</a:t>
            </a:r>
          </a:p>
          <a:p>
            <a:r>
              <a:rPr lang="en-US" dirty="0"/>
              <a:t>Muscle spasms</a:t>
            </a:r>
          </a:p>
          <a:p>
            <a:r>
              <a:rPr lang="en-US" dirty="0"/>
              <a:t>Opisthotonus</a:t>
            </a:r>
          </a:p>
          <a:p>
            <a:r>
              <a:rPr lang="en-US" dirty="0"/>
              <a:t>Respiratory failure from rigidity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3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36B7-362E-851A-4172-33968411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Tetanus toxin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95238-6629-76EB-21B9-06095832E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What Happens? (Defect)</a:t>
            </a:r>
          </a:p>
          <a:p>
            <a:r>
              <a:rPr lang="en-US" dirty="0"/>
              <a:t>Tetanus toxin blocks inhibitory neurotransmission in the spinal cord and brainstem.</a:t>
            </a:r>
          </a:p>
          <a:p>
            <a:pPr marL="0" indent="0">
              <a:buNone/>
            </a:pPr>
            <a:r>
              <a:rPr lang="en-US" b="1" dirty="0"/>
              <a:t>Where is the Defect?</a:t>
            </a:r>
          </a:p>
          <a:p>
            <a:r>
              <a:rPr lang="en-US" dirty="0"/>
              <a:t>Central nervous system (CNS)</a:t>
            </a:r>
            <a:br>
              <a:rPr lang="en-US" dirty="0"/>
            </a:br>
            <a:r>
              <a:rPr lang="en-US" dirty="0"/>
              <a:t>toxin travels retrogradely from the wound → motor neuron → spinal cord</a:t>
            </a:r>
          </a:p>
          <a:p>
            <a:pPr marL="0" indent="0">
              <a:buNone/>
            </a:pPr>
            <a:r>
              <a:rPr lang="en-US" b="1" dirty="0"/>
              <a:t>Which Channel / Protein is Involved?</a:t>
            </a:r>
          </a:p>
          <a:p>
            <a:r>
              <a:rPr lang="en-US" dirty="0"/>
              <a:t>Toxin cleaves </a:t>
            </a:r>
            <a:r>
              <a:rPr lang="en-US" dirty="0" err="1"/>
              <a:t>Synaptobrevin</a:t>
            </a:r>
            <a:r>
              <a:rPr lang="en-US" dirty="0"/>
              <a:t> (VAMP) in inhibitory interneurons</a:t>
            </a:r>
            <a:br>
              <a:rPr lang="en-US" dirty="0"/>
            </a:br>
            <a:r>
              <a:rPr lang="en-US" dirty="0"/>
              <a:t>→ these neurons normally release Glycine and GABA</a:t>
            </a:r>
          </a:p>
          <a:p>
            <a:pPr marL="0" indent="0">
              <a:buNone/>
            </a:pPr>
            <a:r>
              <a:rPr lang="en-US" b="1" dirty="0"/>
              <a:t>End Result</a:t>
            </a:r>
          </a:p>
          <a:p>
            <a:r>
              <a:rPr lang="en-US" dirty="0"/>
              <a:t>No inhibition on </a:t>
            </a:r>
            <a:r>
              <a:rPr lang="el-GR" dirty="0"/>
              <a:t>α-</a:t>
            </a:r>
            <a:r>
              <a:rPr lang="en-US" dirty="0"/>
              <a:t>motor neurons</a:t>
            </a:r>
          </a:p>
          <a:p>
            <a:r>
              <a:rPr lang="en-US" dirty="0"/>
              <a:t>Uncontrolled firing → spastic paralysis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0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9E7E-F59A-0E2D-8C5A-471110F2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C3E74-70EC-0A16-5B0F-BFA71277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6120"/>
            <a:ext cx="10515600" cy="5290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Simple Clinical Features</a:t>
            </a:r>
          </a:p>
          <a:p>
            <a:r>
              <a:rPr lang="en-US" dirty="0"/>
              <a:t>Trismus (lockjaw)</a:t>
            </a:r>
          </a:p>
          <a:p>
            <a:r>
              <a:rPr lang="en-US" dirty="0" err="1"/>
              <a:t>Risus</a:t>
            </a:r>
            <a:r>
              <a:rPr lang="en-US" dirty="0"/>
              <a:t> sardonicus</a:t>
            </a:r>
          </a:p>
          <a:p>
            <a:r>
              <a:rPr lang="en-US" dirty="0"/>
              <a:t>Opisthotonus</a:t>
            </a:r>
          </a:p>
          <a:p>
            <a:r>
              <a:rPr lang="en-US" dirty="0"/>
              <a:t>Muscle rigidity and spasms</a:t>
            </a:r>
          </a:p>
          <a:p>
            <a:r>
              <a:rPr lang="en-US" dirty="0"/>
              <a:t>Autonomic instability</a:t>
            </a:r>
          </a:p>
          <a:p>
            <a:r>
              <a:rPr lang="en-US" dirty="0"/>
              <a:t>Respiratory failure from chest wall rigidity</a:t>
            </a:r>
          </a:p>
          <a:p>
            <a:r>
              <a:rPr lang="en-US" b="1" dirty="0"/>
              <a:t>Key Point (Exam Line)</a:t>
            </a:r>
          </a:p>
          <a:p>
            <a:r>
              <a:rPr lang="en-US" dirty="0"/>
              <a:t>Tetanus toxin = Cleaves </a:t>
            </a:r>
            <a:r>
              <a:rPr lang="en-US" dirty="0" err="1"/>
              <a:t>synaptobrevin</a:t>
            </a:r>
            <a:r>
              <a:rPr lang="en-US" dirty="0"/>
              <a:t> in inhibitory neurons → ↓ GABA/glycine → Spastic paralysis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20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5576C-60C5-1CE4-D7D3-DD6E6EB24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198589-DECF-F1CA-6A38-84E227A8AC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348" y="1904947"/>
            <a:ext cx="3929758" cy="3929758"/>
          </a:xfrm>
          <a:prstGeom prst="rect">
            <a:avLst/>
          </a:prstGeom>
        </p:spPr>
      </p:pic>
      <p:pic>
        <p:nvPicPr>
          <p:cNvPr id="2050" name="Picture 2" descr="Risus Sardonicus' face. | Download Scientific Diagram">
            <a:extLst>
              <a:ext uri="{FF2B5EF4-FFF2-40B4-BE49-F238E27FC236}">
                <a16:creationId xmlns:a16="http://schemas.microsoft.com/office/drawing/2014/main" id="{910E360C-CE0C-A472-59A9-CA4EB67BB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875" y="2105518"/>
            <a:ext cx="4484900" cy="332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D3D9B-6994-736B-2A0C-CD0F830F433C}"/>
              </a:ext>
            </a:extLst>
          </p:cNvPr>
          <p:cNvSpPr txBox="1"/>
          <p:nvPr/>
        </p:nvSpPr>
        <p:spPr>
          <a:xfrm>
            <a:off x="2356702" y="5834705"/>
            <a:ext cx="169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Opisthotonus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F6F7B-E952-E144-0E82-71C3F4849ABB}"/>
              </a:ext>
            </a:extLst>
          </p:cNvPr>
          <p:cNvSpPr txBox="1"/>
          <p:nvPr/>
        </p:nvSpPr>
        <p:spPr>
          <a:xfrm>
            <a:off x="7495882" y="5834705"/>
            <a:ext cx="2496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Risus</a:t>
            </a:r>
            <a:r>
              <a:rPr lang="en-US" dirty="0"/>
              <a:t> Sardonicus</a:t>
            </a:r>
          </a:p>
        </p:txBody>
      </p:sp>
    </p:spTree>
    <p:extLst>
      <p:ext uri="{BB962C8B-B14F-4D97-AF65-F5344CB8AC3E}">
        <p14:creationId xmlns:p14="http://schemas.microsoft.com/office/powerpoint/2010/main" val="3859135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DA0B3-F835-AED8-512F-5726AA431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7EFB8A2-38C9-5C73-ED49-967157BAF7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80098" y="2482556"/>
            <a:ext cx="9631804" cy="1114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Tetanus: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Spasticity + classic signs (lockjaw,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risus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sardonicus, opisthotonus)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Strychnine: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Violent generalized convulsions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 clear consciousness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between spasms</a:t>
            </a:r>
          </a:p>
        </p:txBody>
      </p:sp>
    </p:spTree>
    <p:extLst>
      <p:ext uri="{BB962C8B-B14F-4D97-AF65-F5344CB8AC3E}">
        <p14:creationId xmlns:p14="http://schemas.microsoft.com/office/powerpoint/2010/main" val="3330163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1DFB-7160-1700-A7B9-878F074E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32E53D-0920-324C-20E0-6080DE366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90" y="365125"/>
            <a:ext cx="7031819" cy="5911124"/>
          </a:xfrm>
        </p:spPr>
      </p:pic>
    </p:spTree>
    <p:extLst>
      <p:ext uri="{BB962C8B-B14F-4D97-AF65-F5344CB8AC3E}">
        <p14:creationId xmlns:p14="http://schemas.microsoft.com/office/powerpoint/2010/main" val="654537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8006-C89A-9517-6C1E-4C89B4614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2BB52-0A5A-B9AB-68C2-B694B34F0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Site:</a:t>
            </a:r>
            <a:r>
              <a:rPr lang="en-US" dirty="0"/>
              <a:t> </a:t>
            </a:r>
            <a:r>
              <a:rPr lang="en-US" b="1" dirty="0"/>
              <a:t>Anterior horn motor neurons (Lower Motor Neurons)</a:t>
            </a:r>
            <a:br>
              <a:rPr lang="en-US" dirty="0"/>
            </a:br>
            <a:r>
              <a:rPr lang="en-US" dirty="0"/>
              <a:t>Defect: Viral destruction of LMNs → axonal degeneration</a:t>
            </a:r>
            <a:br>
              <a:rPr lang="en-US" dirty="0"/>
            </a:br>
            <a:r>
              <a:rPr lang="en-US" dirty="0"/>
              <a:t>Channel: Not channel-based; neuron loss</a:t>
            </a:r>
            <a:br>
              <a:rPr lang="en-US" dirty="0"/>
            </a:br>
            <a:r>
              <a:rPr lang="en-US" dirty="0"/>
              <a:t>End result: Flaccid paralysis, muscle wasting</a:t>
            </a:r>
          </a:p>
          <a:p>
            <a:pPr marL="0" indent="0">
              <a:buNone/>
            </a:pPr>
            <a:r>
              <a:rPr lang="en-US" b="1" dirty="0"/>
              <a:t>Simple symptoms:</a:t>
            </a:r>
            <a:endParaRPr lang="en-US" dirty="0"/>
          </a:p>
          <a:p>
            <a:r>
              <a:rPr lang="en-US" dirty="0"/>
              <a:t>Asymmetric limb weakness</a:t>
            </a:r>
          </a:p>
          <a:p>
            <a:r>
              <a:rPr lang="en-US" dirty="0"/>
              <a:t>Hypotonia</a:t>
            </a:r>
          </a:p>
          <a:p>
            <a:r>
              <a:rPr lang="en-US" dirty="0"/>
              <a:t>Hyporeflexia</a:t>
            </a:r>
          </a:p>
          <a:p>
            <a:r>
              <a:rPr lang="en-US" dirty="0"/>
              <a:t>Muscle atrophy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23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D5DC-70B7-FEB7-1E4A-0CE4B018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Poliomyelitis (polio) - MEDizzy">
            <a:extLst>
              <a:ext uri="{FF2B5EF4-FFF2-40B4-BE49-F238E27FC236}">
                <a16:creationId xmlns:a16="http://schemas.microsoft.com/office/drawing/2014/main" id="{B93127F3-F6EC-60FC-1A90-1EE7626DDB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272" y="1825625"/>
            <a:ext cx="574545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04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74D40-C3A4-9CC1-6717-64F4A746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Motor Neuron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8E0BD-8ECA-C379-CA08-52E742783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What Happens? (Defect)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dirty="0"/>
              <a:t>Progressive degeneration of both Upper Motor Neurons (UMN) and Lower Motor Neurons (LMN).</a:t>
            </a:r>
          </a:p>
          <a:p>
            <a:pPr marL="0" indent="0">
              <a:buNone/>
            </a:pPr>
            <a:r>
              <a:rPr lang="en-US" b="1" dirty="0"/>
              <a:t>Where is the defect?</a:t>
            </a:r>
          </a:p>
          <a:p>
            <a:r>
              <a:rPr lang="en-US" dirty="0"/>
              <a:t>Cortex (UMN)</a:t>
            </a:r>
          </a:p>
          <a:p>
            <a:r>
              <a:rPr lang="en-US" dirty="0"/>
              <a:t>Anterior horn cells (LMN)</a:t>
            </a:r>
          </a:p>
          <a:p>
            <a:r>
              <a:rPr lang="en-US" dirty="0"/>
              <a:t>Corticospinal tracts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84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AED6-C1B9-B6A2-739F-806D96D7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C8A3-E2E6-F470-9D13-241498B56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5035"/>
            <a:ext cx="10515600" cy="5601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Which Channels/Proteins involved?</a:t>
            </a:r>
          </a:p>
          <a:p>
            <a:r>
              <a:rPr lang="en-US" dirty="0"/>
              <a:t>Not a single channel disease.</a:t>
            </a:r>
            <a:br>
              <a:rPr lang="en-US" dirty="0"/>
            </a:br>
            <a:r>
              <a:rPr lang="en-US" dirty="0"/>
              <a:t>Common mechanisms include:</a:t>
            </a:r>
          </a:p>
          <a:p>
            <a:r>
              <a:rPr lang="en-US" dirty="0"/>
              <a:t>Glutamate excitotoxicity (↑ glutamate receptors causing neuronal injury)</a:t>
            </a:r>
          </a:p>
          <a:p>
            <a:r>
              <a:rPr lang="en-US" dirty="0"/>
              <a:t>SOD1 mutation, TDP-43, FUS protein dysfunction</a:t>
            </a:r>
          </a:p>
          <a:p>
            <a:pPr marL="0" indent="0">
              <a:buNone/>
            </a:pPr>
            <a:r>
              <a:rPr lang="en-US" b="1" dirty="0"/>
              <a:t>End Result</a:t>
            </a:r>
          </a:p>
          <a:p>
            <a:r>
              <a:rPr lang="en-US" dirty="0"/>
              <a:t>Loss of motor neurons → progressive weakness</a:t>
            </a:r>
          </a:p>
          <a:p>
            <a:r>
              <a:rPr lang="en-US" dirty="0"/>
              <a:t>Combination of UMN + LMN signs</a:t>
            </a:r>
          </a:p>
          <a:p>
            <a:pPr marL="0" indent="0">
              <a:buNone/>
            </a:pPr>
            <a:r>
              <a:rPr lang="en-US" b="1" dirty="0"/>
              <a:t>Simple Clinical Features</a:t>
            </a:r>
          </a:p>
          <a:p>
            <a:r>
              <a:rPr lang="en-US" b="1" dirty="0"/>
              <a:t>LMN:</a:t>
            </a:r>
            <a:r>
              <a:rPr lang="en-US" dirty="0"/>
              <a:t> muscle wasting, fasciculations, foot drop</a:t>
            </a:r>
          </a:p>
          <a:p>
            <a:r>
              <a:rPr lang="en-US" b="1" dirty="0"/>
              <a:t>UMN:</a:t>
            </a:r>
            <a:r>
              <a:rPr lang="en-US" dirty="0"/>
              <a:t> spasticity, brisk reflexes, Babinski positive</a:t>
            </a:r>
          </a:p>
          <a:p>
            <a:r>
              <a:rPr lang="en-US" dirty="0"/>
              <a:t>Bulbar involvement → dysarthria, dysphagia</a:t>
            </a:r>
          </a:p>
          <a:p>
            <a:r>
              <a:rPr lang="en-US" dirty="0"/>
              <a:t>No sensory loss (classic point)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522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458C-A26F-E617-AC48-810A6C2E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5BF3-B576-9721-9334-E81D1325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CDC6A0-9BDF-9395-1958-90F3A3F3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42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83B4-4E5E-C86A-71E9-4D1C5371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503E46-6C2E-D42F-BC30-ED1C709A5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7BC6525-C95B-BFA6-E428-CCAACB32C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478004"/>
              </p:ext>
            </p:extLst>
          </p:nvPr>
        </p:nvGraphicFramePr>
        <p:xfrm>
          <a:off x="750610" y="750586"/>
          <a:ext cx="10690780" cy="535682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38156">
                  <a:extLst>
                    <a:ext uri="{9D8B030D-6E8A-4147-A177-3AD203B41FA5}">
                      <a16:colId xmlns:a16="http://schemas.microsoft.com/office/drawing/2014/main" val="1676798417"/>
                    </a:ext>
                  </a:extLst>
                </a:gridCol>
                <a:gridCol w="2138156">
                  <a:extLst>
                    <a:ext uri="{9D8B030D-6E8A-4147-A177-3AD203B41FA5}">
                      <a16:colId xmlns:a16="http://schemas.microsoft.com/office/drawing/2014/main" val="104776017"/>
                    </a:ext>
                  </a:extLst>
                </a:gridCol>
                <a:gridCol w="2138156">
                  <a:extLst>
                    <a:ext uri="{9D8B030D-6E8A-4147-A177-3AD203B41FA5}">
                      <a16:colId xmlns:a16="http://schemas.microsoft.com/office/drawing/2014/main" val="2995640933"/>
                    </a:ext>
                  </a:extLst>
                </a:gridCol>
                <a:gridCol w="2138156">
                  <a:extLst>
                    <a:ext uri="{9D8B030D-6E8A-4147-A177-3AD203B41FA5}">
                      <a16:colId xmlns:a16="http://schemas.microsoft.com/office/drawing/2014/main" val="2524957655"/>
                    </a:ext>
                  </a:extLst>
                </a:gridCol>
                <a:gridCol w="2138156">
                  <a:extLst>
                    <a:ext uri="{9D8B030D-6E8A-4147-A177-3AD203B41FA5}">
                      <a16:colId xmlns:a16="http://schemas.microsoft.com/office/drawing/2014/main" val="2230534340"/>
                    </a:ext>
                  </a:extLst>
                </a:gridCol>
              </a:tblGrid>
              <a:tr h="360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Condition</a:t>
                      </a:r>
                      <a:endParaRPr lang="en-US" sz="1200" dirty="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Site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Channel / Protein Affected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Result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Key Symptoms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654679389"/>
                  </a:ext>
                </a:extLst>
              </a:tr>
              <a:tr h="360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Strychnine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Spinal cord (Renshaw cells)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Glycine-gated </a:t>
                      </a:r>
                      <a:r>
                        <a:rPr lang="en-US" sz="1200" b="1"/>
                        <a:t>Cl⁻ receptor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No inhibition → </a:t>
                      </a:r>
                      <a:r>
                        <a:rPr lang="en-US" sz="1200" b="1"/>
                        <a:t>spasms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Severe rigidity, convulsions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67200226"/>
                  </a:ext>
                </a:extLst>
              </a:tr>
              <a:tr h="515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Tetanus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CNS inhibitory interneurons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Synaptobrevin (VAMP)</a:t>
                      </a:r>
                      <a:r>
                        <a:rPr lang="en-US" sz="1200"/>
                        <a:t> in inhibitory neurons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↓ GABA &amp; glycine → </a:t>
                      </a:r>
                      <a:r>
                        <a:rPr lang="en-US" sz="1200" b="1"/>
                        <a:t>spasticity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Lockjaw, risus sardonicus, opisthotonus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980989026"/>
                  </a:ext>
                </a:extLst>
              </a:tr>
              <a:tr h="6696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Organophosphate Poisoning (AChE inhibitors)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Synaptic cleft (ACh breakdown) + CNS + autonomic ganglia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Acetylcholinesterase (</a:t>
                      </a:r>
                      <a:r>
                        <a:rPr lang="en-US" sz="1200" b="1" dirty="0" err="1"/>
                        <a:t>AChE</a:t>
                      </a:r>
                      <a:r>
                        <a:rPr lang="en-US" sz="1200" b="1" dirty="0"/>
                        <a:t>) inhibited</a:t>
                      </a:r>
                      <a:r>
                        <a:rPr lang="en-US" sz="1200" dirty="0"/>
                        <a:t> (no breakdown of </a:t>
                      </a:r>
                      <a:r>
                        <a:rPr lang="en-US" sz="1200" dirty="0" err="1"/>
                        <a:t>ACh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↑ ACh → </a:t>
                      </a:r>
                      <a:r>
                        <a:rPr lang="en-US" sz="1200" b="1"/>
                        <a:t>Cholinergic crisis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DUMBBELSS, miosis, bronchospasm, fasciculations, paralysis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4109844610"/>
                  </a:ext>
                </a:extLst>
              </a:tr>
              <a:tr h="515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Botulism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Pre-synaptic NMJ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SNARE proteins</a:t>
                      </a:r>
                      <a:r>
                        <a:rPr lang="en-US" sz="1200"/>
                        <a:t> (Synaptobrevin, SNAP-25)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No ACh release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Descending flaccid paralysis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4234117963"/>
                  </a:ext>
                </a:extLst>
              </a:tr>
              <a:tr h="360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Botox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Pre-synaptic NMJ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SNARE proteins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Local </a:t>
                      </a:r>
                      <a:r>
                        <a:rPr lang="en-US" sz="1200" dirty="0" err="1"/>
                        <a:t>ACh</a:t>
                      </a:r>
                      <a:r>
                        <a:rPr lang="en-US" sz="1200" dirty="0"/>
                        <a:t> blockade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Local muscle relaxation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4118842267"/>
                  </a:ext>
                </a:extLst>
              </a:tr>
              <a:tr h="360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LEMS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Pre-synaptic NMJ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P/Q-type Ca²⁺ channels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↓ Ca²⁺ entry → ↓ ACh release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Weakness improves with use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618639878"/>
                  </a:ext>
                </a:extLst>
              </a:tr>
              <a:tr h="3605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MG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Post-synaptic NMJ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Nicotinic ACh receptors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↓ end-plate potential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Fatigability, ptosis, diplopia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4278368094"/>
                  </a:ext>
                </a:extLst>
              </a:tr>
              <a:tr h="6696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Diptheria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Peripheral nerves (myelin)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EF-2 inhibition → impaired protein synthesis → demyelination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Conduction block</a:t>
                      </a:r>
                      <a:endParaRPr lang="en-US" sz="1200" dirty="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Bulbar palsy, limb weakness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2969971661"/>
                  </a:ext>
                </a:extLst>
              </a:tr>
              <a:tr h="515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Polio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LMN cell bodies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— (viral destruction of anterior horn cells)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LMN </a:t>
                      </a:r>
                      <a:r>
                        <a:rPr lang="en-US" sz="1200" b="1"/>
                        <a:t>neuron loss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Flaccid paralysis, hyporeflexia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3193931178"/>
                  </a:ext>
                </a:extLst>
              </a:tr>
              <a:tr h="6696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Motor Neuron Disease</a:t>
                      </a:r>
                      <a:endParaRPr lang="en-US" sz="1200"/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UMN + LMN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Glutamate excitotoxicity, SOD1/TDP-43 dysfunction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Mixed UMN + LMN degeneration</a:t>
                      </a:r>
                    </a:p>
                  </a:txBody>
                  <a:tcPr marL="41840" marR="41840" marT="20920" marB="20920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Wasting + fasciculations + spasticity</a:t>
                      </a:r>
                    </a:p>
                  </a:txBody>
                  <a:tcPr marL="41840" marR="41840" marT="20920" marB="20920" anchor="ctr"/>
                </a:tc>
                <a:extLst>
                  <a:ext uri="{0D108BD9-81ED-4DB2-BD59-A6C34878D82A}">
                    <a16:rowId xmlns:a16="http://schemas.microsoft.com/office/drawing/2014/main" val="174505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669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61D28-648D-AED5-F549-83707DF3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B0FF4-DEE1-E3A8-1FA3-69AC463A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59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796CD-CB65-53EC-7C2B-C7F6B7E1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3AF3-7F55-363B-DC5D-3EA6E8993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 NSF</a:t>
            </a:r>
          </a:p>
          <a:p>
            <a:pPr marL="0" indent="0">
              <a:buNone/>
            </a:pPr>
            <a:r>
              <a:rPr lang="en-US" b="1" dirty="0"/>
              <a:t>N-ethylmaleimide Sensitive Factor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An ATPase enzyme</a:t>
            </a:r>
          </a:p>
          <a:p>
            <a:pPr marL="0" indent="0">
              <a:buNone/>
            </a:pPr>
            <a:r>
              <a:rPr lang="en-US" dirty="0"/>
              <a:t>Helps </a:t>
            </a:r>
            <a:r>
              <a:rPr lang="en-US" b="1" dirty="0"/>
              <a:t>disassemble</a:t>
            </a:r>
            <a:r>
              <a:rPr lang="en-US" dirty="0"/>
              <a:t> SNARE complexes </a:t>
            </a:r>
            <a:r>
              <a:rPr lang="en-US" b="1" dirty="0"/>
              <a:t>after</a:t>
            </a:r>
            <a:r>
              <a:rPr lang="en-US" dirty="0"/>
              <a:t> vesicle fusion (recycling machinery)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33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3FA1-A261-C853-184A-B77DD2B9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6061C-85E8-5119-6377-73B6B176A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2. SNAP</a:t>
            </a:r>
          </a:p>
          <a:p>
            <a:pPr marL="0" indent="0">
              <a:buNone/>
            </a:pPr>
            <a:r>
              <a:rPr lang="en-US" b="1" dirty="0"/>
              <a:t>Soluble NSF Attachment Protein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Acts like an </a:t>
            </a:r>
            <a:r>
              <a:rPr lang="en-US" b="1" dirty="0"/>
              <a:t>adapter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Helps NSF bind to the SNARE complex</a:t>
            </a:r>
          </a:p>
          <a:p>
            <a:pPr marL="0" indent="0">
              <a:buNone/>
            </a:pPr>
            <a:r>
              <a:rPr lang="en-US" dirty="0"/>
              <a:t>Without SNAP, NSF cannot work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10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75D1-B1B7-5B77-6864-C44F71ED9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40ACB-F764-067A-1259-466271BD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3. SNARE Proteins (Types)</a:t>
            </a:r>
          </a:p>
          <a:p>
            <a:pPr marL="0" indent="0">
              <a:buNone/>
            </a:pPr>
            <a:r>
              <a:rPr lang="en-US" dirty="0"/>
              <a:t>SNAREs are </a:t>
            </a:r>
            <a:r>
              <a:rPr lang="en-US" b="1" dirty="0"/>
              <a:t>Soluble NSF Attachment Protein Receptors</a:t>
            </a:r>
            <a:br>
              <a:rPr lang="en-US" dirty="0"/>
            </a:br>
            <a:r>
              <a:rPr lang="en-US" dirty="0"/>
              <a:t>They are of two main types:</a:t>
            </a:r>
          </a:p>
          <a:p>
            <a:pPr marL="0" indent="0">
              <a:buNone/>
            </a:pPr>
            <a:r>
              <a:rPr lang="en-US" b="1" dirty="0"/>
              <a:t>A. v-SNARE (Vesicle SNARE)</a:t>
            </a:r>
          </a:p>
          <a:p>
            <a:r>
              <a:rPr lang="en-US" dirty="0"/>
              <a:t>Located on </a:t>
            </a:r>
            <a:r>
              <a:rPr lang="en-US" b="1" dirty="0"/>
              <a:t>vesicle membrane</a:t>
            </a:r>
            <a:br>
              <a:rPr lang="en-US" dirty="0"/>
            </a:br>
            <a:r>
              <a:rPr lang="en-US" dirty="0"/>
              <a:t>Main example:</a:t>
            </a:r>
          </a:p>
          <a:p>
            <a:r>
              <a:rPr lang="en-US" b="1" dirty="0" err="1"/>
              <a:t>Synaptobrevin</a:t>
            </a:r>
            <a:r>
              <a:rPr lang="en-US" b="1" dirty="0"/>
              <a:t> (also called VAMP: Vesicle-Associated Membrane Protein)</a:t>
            </a:r>
            <a:endParaRPr lang="en-US" dirty="0"/>
          </a:p>
          <a:p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Vesicle-side protein that binds to t-SNAREs on the target membrane.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22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930C5-E093-BD10-258D-548DA968D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5C268-84FD-1327-8E88-D18818C30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B. t-SNARE (Target SNARE)</a:t>
            </a:r>
          </a:p>
          <a:p>
            <a:pPr marL="0" indent="0">
              <a:buNone/>
            </a:pPr>
            <a:r>
              <a:rPr lang="en-US" dirty="0"/>
              <a:t>Located on </a:t>
            </a:r>
            <a:r>
              <a:rPr lang="en-US" b="1" dirty="0"/>
              <a:t>presynaptic terminal (plasma membrane)</a:t>
            </a:r>
            <a:br>
              <a:rPr lang="en-US" dirty="0"/>
            </a:br>
            <a:r>
              <a:rPr lang="en-US" dirty="0"/>
              <a:t>Main examples:</a:t>
            </a:r>
          </a:p>
          <a:p>
            <a:r>
              <a:rPr lang="en-US" b="1" dirty="0" err="1"/>
              <a:t>Syntaxin</a:t>
            </a:r>
            <a:endParaRPr lang="en-US" dirty="0"/>
          </a:p>
          <a:p>
            <a:r>
              <a:rPr lang="en-US" b="1" dirty="0"/>
              <a:t>SNAP-25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Function:</a:t>
            </a:r>
            <a:br>
              <a:rPr lang="en-US" dirty="0"/>
            </a:br>
            <a:r>
              <a:rPr lang="en-US" dirty="0"/>
              <a:t>Form the docking complex with v-SNARE to pull membranes together.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13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12A7-FD28-D09E-5547-478B0DFA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01AE7-2134-1179-31E9-533F746B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B6483-17DA-F999-26CB-E564A6609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468" y="0"/>
            <a:ext cx="6215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8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49A7-6A46-1B72-2011-7745B9B2C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2013 Nobel prize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D3C7A-34C5-FBFE-7C67-7E9BA5DDB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7752" y="1825625"/>
            <a:ext cx="57764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98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1341</Words>
  <Application>Microsoft Office PowerPoint</Application>
  <PresentationFormat>Widescreen</PresentationFormat>
  <Paragraphs>270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Times New Roman</vt:lpstr>
      <vt:lpstr>Office Theme</vt:lpstr>
      <vt:lpstr>Applied aspect of nerve and muscle</vt:lpstr>
      <vt:lpstr>Contents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2013 Nobel prize</vt:lpstr>
      <vt:lpstr> </vt:lpstr>
      <vt:lpstr>Myasthenia Gravis</vt:lpstr>
      <vt:lpstr> </vt:lpstr>
      <vt:lpstr>Lambert-Eaton Myasthenic Syndrome (LEMS)</vt:lpstr>
      <vt:lpstr>Organophosphate Poisoning</vt:lpstr>
      <vt:lpstr> </vt:lpstr>
      <vt:lpstr> </vt:lpstr>
      <vt:lpstr> </vt:lpstr>
      <vt:lpstr> </vt:lpstr>
      <vt:lpstr> </vt:lpstr>
      <vt:lpstr>Botulinum Toxin</vt:lpstr>
      <vt:lpstr> </vt:lpstr>
      <vt:lpstr> </vt:lpstr>
      <vt:lpstr>Botox injection</vt:lpstr>
      <vt:lpstr>Diptheria Toxin</vt:lpstr>
      <vt:lpstr>Strychnine Poisoning</vt:lpstr>
      <vt:lpstr>Tetanus toxin</vt:lpstr>
      <vt:lpstr> </vt:lpstr>
      <vt:lpstr>PowerPoint Presentation</vt:lpstr>
      <vt:lpstr> </vt:lpstr>
      <vt:lpstr>Polio</vt:lpstr>
      <vt:lpstr>PowerPoint Presentation</vt:lpstr>
      <vt:lpstr>Motor Neuron Disease</vt:lpstr>
      <vt:lpstr> </vt:lpstr>
      <vt:lpstr> 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Vishnu Akhil Raj Kumar Yerra</cp:lastModifiedBy>
  <cp:revision>83</cp:revision>
  <dcterms:created xsi:type="dcterms:W3CDTF">2025-05-10T01:48:39Z</dcterms:created>
  <dcterms:modified xsi:type="dcterms:W3CDTF">2025-11-15T13:02:10Z</dcterms:modified>
</cp:coreProperties>
</file>